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EC0BC-8059-4B6D-8E65-EC076FCB5667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57BF-CC3D-40E1-9199-8133236C23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068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1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/>
              <a:t>Лекция 4 </a:t>
            </a:r>
            <a:br>
              <a:rPr lang="ru-RU" sz="1600" b="1" dirty="0" smtClean="0"/>
            </a:br>
            <a:r>
              <a:rPr lang="ru-RU" sz="3600" b="1" dirty="0" smtClean="0"/>
              <a:t>От практики к теории ?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4414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эффективного решения изобретательских задач высших уровней нужна эвристическая программа, позволяющая заменить перебор вариантов целенаправленным продвижением в район решения.</a:t>
            </a:r>
          </a:p>
          <a:p>
            <a:pPr marL="0" indent="0" algn="r">
              <a:buNone/>
            </a:pPr>
            <a:r>
              <a:rPr lang="ru-RU" dirty="0" smtClean="0"/>
              <a:t>Генрих </a:t>
            </a:r>
            <a:r>
              <a:rPr lang="ru-RU" dirty="0" err="1" smtClean="0"/>
              <a:t>Альтшуллер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47576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52927" cy="616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99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НАВИГАЦИЯ 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Фундаментальные открытия Г. </a:t>
            </a:r>
            <a:r>
              <a:rPr lang="ru-RU" dirty="0" err="1" smtClean="0"/>
              <a:t>Альтшуллера</a:t>
            </a:r>
            <a:r>
              <a:rPr lang="ru-RU" dirty="0" smtClean="0"/>
              <a:t>:</a:t>
            </a:r>
          </a:p>
          <a:p>
            <a:pPr marL="0" indent="0" algn="just">
              <a:buNone/>
            </a:pPr>
            <a:r>
              <a:rPr lang="ru-RU" dirty="0" smtClean="0"/>
              <a:t>1.Исследование </a:t>
            </a:r>
            <a:r>
              <a:rPr lang="ru-RU" dirty="0"/>
              <a:t>объективной </a:t>
            </a:r>
            <a:r>
              <a:rPr lang="ru-RU" dirty="0" smtClean="0"/>
              <a:t>информации</a:t>
            </a:r>
            <a:r>
              <a:rPr lang="ru-RU" dirty="0"/>
              <a:t>, содержащейся в созданных изобретениях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2.</a:t>
            </a:r>
            <a:r>
              <a:rPr lang="ru-RU" dirty="0"/>
              <a:t> </a:t>
            </a:r>
            <a:r>
              <a:rPr lang="ru-RU" dirty="0" smtClean="0"/>
              <a:t>Определение </a:t>
            </a:r>
            <a:r>
              <a:rPr lang="ru-RU" dirty="0"/>
              <a:t>содержания и целей необходимых </a:t>
            </a:r>
            <a:r>
              <a:rPr lang="ru-RU" dirty="0" err="1"/>
              <a:t>ис</a:t>
            </a:r>
            <a:r>
              <a:rPr lang="ru-RU" dirty="0"/>
              <a:t>-</a:t>
            </a:r>
          </a:p>
          <a:p>
            <a:pPr marL="0" indent="0" algn="just">
              <a:buNone/>
            </a:pPr>
            <a:r>
              <a:rPr lang="ru-RU" dirty="0"/>
              <a:t>следований, на которых должна была строиться работоспособная теория</a:t>
            </a:r>
            <a:r>
              <a:rPr lang="ru-RU" dirty="0" smtClean="0"/>
              <a:t>:</a:t>
            </a:r>
          </a:p>
          <a:p>
            <a:pPr marL="0" indent="0" algn="just">
              <a:buNone/>
            </a:pPr>
            <a:r>
              <a:rPr lang="ru-RU" dirty="0" smtClean="0"/>
              <a:t>- в </a:t>
            </a:r>
            <a:r>
              <a:rPr lang="ru-RU" dirty="0"/>
              <a:t>каждой технической системе, усовершенствованной в патенте, </a:t>
            </a:r>
            <a:r>
              <a:rPr lang="ru-RU" dirty="0" smtClean="0"/>
              <a:t>нужно выявить </a:t>
            </a:r>
            <a:r>
              <a:rPr lang="ru-RU" dirty="0"/>
              <a:t>ключевую решенную проблему, выявить причины и </a:t>
            </a:r>
            <a:r>
              <a:rPr lang="ru-RU" dirty="0" smtClean="0"/>
              <a:t>структуру этой </a:t>
            </a:r>
            <a:r>
              <a:rPr lang="ru-RU" dirty="0"/>
              <a:t>проблемы, определить инвариантные элементы (устойчивые </a:t>
            </a:r>
            <a:r>
              <a:rPr lang="ru-RU" dirty="0" smtClean="0"/>
              <a:t>признаки</a:t>
            </a:r>
            <a:r>
              <a:rPr lang="ru-RU" dirty="0"/>
              <a:t>) реальных проблем.</a:t>
            </a:r>
          </a:p>
        </p:txBody>
      </p:sp>
    </p:spTree>
    <p:extLst>
      <p:ext uri="{BB962C8B-B14F-4D97-AF65-F5344CB8AC3E}">
        <p14:creationId xmlns:p14="http://schemas.microsoft.com/office/powerpoint/2010/main" val="19446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229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- Из </a:t>
            </a:r>
            <a:r>
              <a:rPr lang="ru-RU" dirty="0"/>
              <a:t>каждого патента, особенно из патентов, обладающих большой </a:t>
            </a:r>
            <a:r>
              <a:rPr lang="ru-RU" dirty="0" smtClean="0"/>
              <a:t>ценностью</a:t>
            </a:r>
            <a:r>
              <a:rPr lang="ru-RU" dirty="0"/>
              <a:t>, нужно извлечь ключевое преобразование, которое и определяет </a:t>
            </a:r>
            <a:r>
              <a:rPr lang="ru-RU" dirty="0" smtClean="0"/>
              <a:t>переход </a:t>
            </a:r>
            <a:r>
              <a:rPr lang="ru-RU" dirty="0"/>
              <a:t>в этом патенте от постановки задачи к идее решения. Нужно </a:t>
            </a:r>
            <a:r>
              <a:rPr lang="ru-RU" dirty="0" smtClean="0"/>
              <a:t>классифицировать </a:t>
            </a:r>
            <a:r>
              <a:rPr lang="ru-RU" dirty="0"/>
              <a:t>и систематизировать эти преобразования, оценить, как </a:t>
            </a:r>
            <a:r>
              <a:rPr lang="ru-RU" dirty="0" smtClean="0"/>
              <a:t>часто </a:t>
            </a:r>
            <a:r>
              <a:rPr lang="ru-RU" dirty="0"/>
              <a:t>они встречаются и насколько они эффективны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- </a:t>
            </a:r>
            <a:r>
              <a:rPr lang="ru-RU" dirty="0"/>
              <a:t>Нужно выявить также, каким образом можно в новых ситуациях </a:t>
            </a:r>
            <a:r>
              <a:rPr lang="ru-RU" dirty="0" smtClean="0"/>
              <a:t>находить подходящее </a:t>
            </a:r>
            <a:r>
              <a:rPr lang="ru-RU" dirty="0"/>
              <a:t>преобразование для того, чтобы использовать его как </a:t>
            </a:r>
            <a:r>
              <a:rPr lang="ru-RU" dirty="0" smtClean="0"/>
              <a:t>образец, модель </a:t>
            </a:r>
            <a:r>
              <a:rPr lang="ru-RU" dirty="0"/>
              <a:t>для поиска решения конкретно для каждой новой задачи.</a:t>
            </a:r>
          </a:p>
        </p:txBody>
      </p:sp>
    </p:spTree>
    <p:extLst>
      <p:ext uri="{BB962C8B-B14F-4D97-AF65-F5344CB8AC3E}">
        <p14:creationId xmlns:p14="http://schemas.microsoft.com/office/powerpoint/2010/main" val="7703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Фундамент классической ТРИЗ – три практических решения: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AutoNum type="arabicPeriod"/>
            </a:pPr>
            <a:r>
              <a:rPr lang="ru-RU" sz="1900" dirty="0" smtClean="0"/>
              <a:t>Все реальные проблемы могут быть редуцированы всего лишь к трем различным видам и представлены только тремя соответствующими структурными моделями:</a:t>
            </a:r>
          </a:p>
          <a:p>
            <a:pPr marL="0" indent="0" algn="just">
              <a:buNone/>
            </a:pPr>
            <a:endParaRPr lang="ru-RU" sz="1900" dirty="0" smtClean="0"/>
          </a:p>
          <a:p>
            <a:r>
              <a:rPr lang="ru-RU" sz="1900" u="sng" dirty="0" smtClean="0"/>
              <a:t>Административная проблема </a:t>
            </a:r>
            <a:r>
              <a:rPr lang="ru-RU" sz="1900" dirty="0" smtClean="0"/>
              <a:t>— проблемная ситуация задана в виде указания недостатков, которые нужно устранить, или целей, которые нужно достичь, при этом причины возникновения недостатков, а также способы их устранения и достижения указанных целей не указан;</a:t>
            </a:r>
          </a:p>
          <a:p>
            <a:r>
              <a:rPr lang="ru-RU" sz="1900" u="sng" dirty="0" smtClean="0"/>
              <a:t>Техническая проблема </a:t>
            </a:r>
            <a:r>
              <a:rPr lang="ru-RU" sz="1900" dirty="0" smtClean="0"/>
              <a:t>— проблемная ситуация задана в виде указания несовместимых функций или функциональных свойств системы, из которых одна функция (или свойство) способствует достижению главной полезной функции всей системы (назначению системы), а вторая — противодействует;</a:t>
            </a:r>
          </a:p>
          <a:p>
            <a:r>
              <a:rPr lang="ru-RU" sz="2000" u="sng" dirty="0"/>
              <a:t>Физическая проблема </a:t>
            </a:r>
            <a:r>
              <a:rPr lang="ru-RU" sz="2000" dirty="0"/>
              <a:t>— проблемная ситуация задана в виде указания </a:t>
            </a:r>
            <a:r>
              <a:rPr lang="ru-RU" sz="2000" dirty="0" smtClean="0"/>
              <a:t>одного </a:t>
            </a:r>
            <a:r>
              <a:rPr lang="ru-RU" sz="2000" dirty="0"/>
              <a:t>физического свойства элемента или всей системы в целом, из </a:t>
            </a:r>
            <a:r>
              <a:rPr lang="ru-RU" sz="2000" dirty="0" smtClean="0"/>
              <a:t>которых </a:t>
            </a:r>
            <a:r>
              <a:rPr lang="ru-RU" sz="2000" dirty="0"/>
              <a:t>одно значение этого свойства необходимо для достижения одной </a:t>
            </a:r>
            <a:r>
              <a:rPr lang="ru-RU" sz="2000" dirty="0" smtClean="0"/>
              <a:t>определенной </a:t>
            </a:r>
            <a:r>
              <a:rPr lang="ru-RU" sz="2000" dirty="0"/>
              <a:t>функции системы, а другое значение — для другой, но </a:t>
            </a:r>
            <a:r>
              <a:rPr lang="ru-RU" sz="2000" dirty="0" smtClean="0"/>
              <a:t>при этом </a:t>
            </a:r>
            <a:r>
              <a:rPr lang="ru-RU" sz="2000" dirty="0"/>
              <a:t>оба значения являются несовместимыми и обладают </a:t>
            </a:r>
            <a:r>
              <a:rPr lang="ru-RU" sz="2000" dirty="0" smtClean="0"/>
              <a:t>взаимоисключающими </a:t>
            </a:r>
            <a:r>
              <a:rPr lang="ru-RU" sz="2000" dirty="0"/>
              <a:t>противоположно направленными тенденциями к их улучшению.</a:t>
            </a:r>
            <a:endParaRPr lang="ru-RU" sz="19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9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2. Все известные решения получены на основе применения </a:t>
            </a:r>
            <a:r>
              <a:rPr lang="ru-RU" sz="2000" dirty="0" smtClean="0"/>
              <a:t>трансформаций, относящихся </a:t>
            </a:r>
            <a:r>
              <a:rPr lang="ru-RU" sz="2000" dirty="0"/>
              <a:t>всего лишь к четырем классам:</a:t>
            </a:r>
          </a:p>
          <a:p>
            <a:pPr marL="0" indent="0">
              <a:buNone/>
            </a:pPr>
            <a:r>
              <a:rPr lang="ru-RU" sz="2000" dirty="0"/>
              <a:t>• прямые модели для разрешения физических противоречий </a:t>
            </a:r>
            <a:r>
              <a:rPr lang="ru-RU" sz="2000" dirty="0" smtClean="0"/>
              <a:t>( </a:t>
            </a:r>
            <a:r>
              <a:rPr lang="ru-RU" sz="2000" dirty="0"/>
              <a:t>фундаментальными трансформациями, в ТРИЗ — ≪принципы≫);</a:t>
            </a:r>
          </a:p>
          <a:p>
            <a:pPr marL="0" indent="0">
              <a:buNone/>
            </a:pPr>
            <a:r>
              <a:rPr lang="ru-RU" sz="2000" dirty="0"/>
              <a:t>• прямые модели для разрешения технических противоречий (</a:t>
            </a:r>
            <a:r>
              <a:rPr lang="ru-RU" sz="2000" dirty="0" smtClean="0"/>
              <a:t>специализированные </a:t>
            </a:r>
            <a:r>
              <a:rPr lang="ru-RU" sz="2000" dirty="0"/>
              <a:t>трансформации, или ≪приемы≫);</a:t>
            </a:r>
          </a:p>
          <a:p>
            <a:pPr marL="0" indent="0">
              <a:buNone/>
            </a:pPr>
            <a:r>
              <a:rPr lang="ru-RU" sz="2000" dirty="0"/>
              <a:t>• рекомендации для изменения физико-технических моделей в виде </a:t>
            </a:r>
            <a:r>
              <a:rPr lang="ru-RU" sz="2000" dirty="0" smtClean="0"/>
              <a:t>взаимодействий </a:t>
            </a:r>
            <a:r>
              <a:rPr lang="ru-RU" sz="2000" dirty="0"/>
              <a:t>≪поле-вещество≫ (</a:t>
            </a:r>
            <a:r>
              <a:rPr lang="ru-RU" sz="2000" dirty="0" smtClean="0"/>
              <a:t>комплексные трансформации</a:t>
            </a:r>
            <a:r>
              <a:rPr lang="ru-RU" sz="2000" dirty="0"/>
              <a:t>, или ≪</a:t>
            </a:r>
            <a:r>
              <a:rPr lang="ru-RU" sz="2000" dirty="0" smtClean="0"/>
              <a:t>стандарты</a:t>
            </a:r>
            <a:r>
              <a:rPr lang="ru-RU" sz="2000" dirty="0"/>
              <a:t>≫);</a:t>
            </a:r>
          </a:p>
          <a:p>
            <a:pPr marL="0" indent="0">
              <a:buNone/>
            </a:pPr>
            <a:r>
              <a:rPr lang="ru-RU" sz="2000" dirty="0"/>
              <a:t>• рекомендации по реализации нужной функции на основе </a:t>
            </a:r>
            <a:r>
              <a:rPr lang="ru-RU" sz="2000" dirty="0" smtClean="0"/>
              <a:t>примеров стандартного </a:t>
            </a:r>
            <a:r>
              <a:rPr lang="ru-RU" sz="2000" dirty="0"/>
              <a:t>или оригинального применения как известных, так и </a:t>
            </a:r>
            <a:r>
              <a:rPr lang="ru-RU" sz="2000" dirty="0" smtClean="0"/>
              <a:t>новейших </a:t>
            </a:r>
            <a:r>
              <a:rPr lang="ru-RU" sz="2000" dirty="0"/>
              <a:t>физико-технических явлений (базовые трансформации, </a:t>
            </a:r>
            <a:r>
              <a:rPr lang="ru-RU" sz="2000" dirty="0" smtClean="0"/>
              <a:t>или эффекты).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/>
              <a:t>3. На основе </a:t>
            </a:r>
            <a:r>
              <a:rPr lang="ru-RU" sz="2000" dirty="0" err="1"/>
              <a:t>реинвентинга</a:t>
            </a:r>
            <a:r>
              <a:rPr lang="ru-RU" sz="2000" dirty="0"/>
              <a:t> </a:t>
            </a:r>
            <a:r>
              <a:rPr lang="ru-RU" sz="2000" smtClean="0"/>
              <a:t>(исследования) сотен </a:t>
            </a:r>
            <a:r>
              <a:rPr lang="ru-RU" sz="2000" dirty="0"/>
              <a:t>тысяч изобретений в ТРИЗ была </a:t>
            </a:r>
            <a:r>
              <a:rPr lang="ru-RU" sz="2000" dirty="0" smtClean="0"/>
              <a:t>установлена последовательность </a:t>
            </a:r>
            <a:r>
              <a:rPr lang="ru-RU" sz="2000" dirty="0"/>
              <a:t>шагов для рационального исследования </a:t>
            </a:r>
            <a:r>
              <a:rPr lang="ru-RU" sz="2000" dirty="0" smtClean="0"/>
              <a:t>исходной проблемной </a:t>
            </a:r>
            <a:r>
              <a:rPr lang="ru-RU" sz="2000" dirty="0"/>
              <a:t>ситуации, для построения модели проблемы и выбора </a:t>
            </a:r>
            <a:r>
              <a:rPr lang="ru-RU" sz="2000" dirty="0" smtClean="0"/>
              <a:t>подходящей </a:t>
            </a:r>
            <a:r>
              <a:rPr lang="ru-RU" sz="2000" dirty="0"/>
              <a:t>модели трансформации, для проверки правильности </a:t>
            </a:r>
            <a:r>
              <a:rPr lang="ru-RU" sz="2000" dirty="0" smtClean="0"/>
              <a:t>предлагаемых решений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095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Основная </a:t>
            </a:r>
            <a:r>
              <a:rPr lang="ru-RU" dirty="0"/>
              <a:t>цель классической ТРИЗ -</a:t>
            </a:r>
            <a:r>
              <a:rPr lang="ru-RU" dirty="0" smtClean="0"/>
              <a:t> обеспечение </a:t>
            </a:r>
            <a:r>
              <a:rPr lang="ru-RU" dirty="0"/>
              <a:t>≪алгоритмической навигации мышления≫</a:t>
            </a:r>
            <a:r>
              <a:rPr lang="ru-RU" dirty="0" smtClean="0"/>
              <a:t>. АРИЗ-1985.</a:t>
            </a:r>
          </a:p>
          <a:p>
            <a:pPr marL="0" indent="0" algn="ctr">
              <a:buNone/>
            </a:pPr>
            <a:r>
              <a:rPr lang="ru-RU" u="sng" dirty="0" smtClean="0"/>
              <a:t>Современные термины и определения в ТРИЗ.</a:t>
            </a:r>
          </a:p>
          <a:p>
            <a:pPr algn="just"/>
            <a:r>
              <a:rPr lang="ru-RU" sz="2000" dirty="0"/>
              <a:t>П</a:t>
            </a:r>
            <a:r>
              <a:rPr lang="ru-RU" sz="2000" dirty="0" smtClean="0"/>
              <a:t>онятие </a:t>
            </a:r>
            <a:r>
              <a:rPr lang="ru-RU" sz="2000" u="sng" dirty="0"/>
              <a:t>≪мышление≫</a:t>
            </a:r>
            <a:r>
              <a:rPr lang="ru-RU" sz="2000" dirty="0"/>
              <a:t>, включенного в </a:t>
            </a:r>
            <a:r>
              <a:rPr lang="ru-RU" sz="2000" dirty="0" smtClean="0"/>
              <a:t>определение, понимается сужено, </a:t>
            </a:r>
            <a:r>
              <a:rPr lang="ru-RU" sz="2000" dirty="0"/>
              <a:t>как </a:t>
            </a:r>
            <a:r>
              <a:rPr lang="ru-RU" sz="2000" dirty="0" smtClean="0"/>
              <a:t>изобретательское </a:t>
            </a:r>
            <a:r>
              <a:rPr lang="ru-RU" sz="2000" dirty="0"/>
              <a:t>мышление, или мышление при решении изобретательских проблем.</a:t>
            </a:r>
          </a:p>
          <a:p>
            <a:pPr algn="just"/>
            <a:r>
              <a:rPr lang="ru-RU" sz="2000" u="sng" dirty="0" smtClean="0"/>
              <a:t>Изобретательская проблема </a:t>
            </a:r>
            <a:r>
              <a:rPr lang="ru-RU" sz="2000" dirty="0" smtClean="0"/>
              <a:t>- упрощенно определяется </a:t>
            </a:r>
            <a:r>
              <a:rPr lang="ru-RU" sz="2000" dirty="0"/>
              <a:t>как </a:t>
            </a:r>
            <a:r>
              <a:rPr lang="ru-RU" sz="2000" dirty="0" smtClean="0"/>
              <a:t>задача, </a:t>
            </a:r>
            <a:r>
              <a:rPr lang="ru-RU" sz="2000" dirty="0"/>
              <a:t>содержащую несовместимые требования, ≪неразрешимое≫ противоречие.</a:t>
            </a:r>
          </a:p>
          <a:p>
            <a:pPr algn="just"/>
            <a:r>
              <a:rPr lang="ru-RU" sz="2000" dirty="0"/>
              <a:t>П</a:t>
            </a:r>
            <a:r>
              <a:rPr lang="ru-RU" sz="2000" dirty="0" smtClean="0"/>
              <a:t>онятие </a:t>
            </a:r>
            <a:r>
              <a:rPr lang="ru-RU" sz="2000" u="sng" dirty="0"/>
              <a:t>≪навигация≫ </a:t>
            </a:r>
            <a:r>
              <a:rPr lang="ru-RU" sz="2000" dirty="0"/>
              <a:t>представляется нам точным и чрезвычайно </a:t>
            </a:r>
            <a:r>
              <a:rPr lang="ru-RU" sz="2000" dirty="0" smtClean="0"/>
              <a:t>важным</a:t>
            </a:r>
            <a:r>
              <a:rPr lang="ru-RU" sz="2000" dirty="0"/>
              <a:t>. Человек мыслит образами, метафорами, и использует определенную </a:t>
            </a:r>
            <a:r>
              <a:rPr lang="ru-RU" sz="2000" dirty="0" smtClean="0"/>
              <a:t>модель </a:t>
            </a:r>
            <a:r>
              <a:rPr lang="ru-RU" sz="2000" dirty="0"/>
              <a:t>трансформации как пример, шаблон, аналог для создания решения </a:t>
            </a:r>
            <a:r>
              <a:rPr lang="ru-RU" sz="2000" dirty="0" smtClean="0"/>
              <a:t>по ассоциации</a:t>
            </a:r>
            <a:r>
              <a:rPr lang="ru-RU" sz="2000" dirty="0"/>
              <a:t>, по аналогии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r>
              <a:rPr lang="ru-RU" sz="2000" dirty="0"/>
              <a:t>При этом человек наполняет модель </a:t>
            </a:r>
            <a:r>
              <a:rPr lang="ru-RU" sz="2000" dirty="0" smtClean="0"/>
              <a:t>конкретным содержанием </a:t>
            </a:r>
            <a:r>
              <a:rPr lang="ru-RU" sz="2000" dirty="0"/>
              <a:t>из новой задачи, и модель направляет его мышление к цели.</a:t>
            </a:r>
          </a:p>
          <a:p>
            <a:pPr marL="0" indent="0" algn="just">
              <a:buNone/>
            </a:pPr>
            <a:r>
              <a:rPr lang="ru-RU" sz="2000" dirty="0"/>
              <a:t>Обобщенные модели трансформации и иллюстрирующие их примеры </a:t>
            </a:r>
            <a:r>
              <a:rPr lang="ru-RU" sz="2000" dirty="0" smtClean="0"/>
              <a:t>играют роль </a:t>
            </a:r>
            <a:r>
              <a:rPr lang="ru-RU" sz="2000" dirty="0"/>
              <a:t>навигаторов мышления или навигаторов изобретения</a:t>
            </a:r>
          </a:p>
        </p:txBody>
      </p:sp>
    </p:spTree>
    <p:extLst>
      <p:ext uri="{BB962C8B-B14F-4D97-AF65-F5344CB8AC3E}">
        <p14:creationId xmlns:p14="http://schemas.microsoft.com/office/powerpoint/2010/main" val="5640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Три иерархического уровня теоретического и практического инструментария ТРИЗ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5382"/>
            <a:ext cx="8229600" cy="48768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Применение ТРИЗ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							</a:t>
            </a:r>
            <a:r>
              <a:rPr lang="ru-RU" sz="1400" dirty="0" smtClean="0"/>
              <a:t>Изучение ТРИЗ</a:t>
            </a:r>
            <a:r>
              <a:rPr lang="ru-RU" dirty="0" smtClean="0"/>
              <a:t>	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916832"/>
            <a:ext cx="504056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Административно-стратегический уровень</a:t>
            </a:r>
          </a:p>
          <a:p>
            <a:pPr algn="ctr"/>
            <a:r>
              <a:rPr lang="ru-RU" sz="1400" dirty="0" smtClean="0"/>
              <a:t>Выбор направления развития системы</a:t>
            </a:r>
            <a:endParaRPr lang="ru-RU" sz="1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051720" y="2831232"/>
            <a:ext cx="720080" cy="2136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501008"/>
            <a:ext cx="511256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Тактико-технический уровень</a:t>
            </a:r>
          </a:p>
          <a:p>
            <a:pPr algn="ctr"/>
            <a:r>
              <a:rPr lang="ru-RU" sz="1400" dirty="0" smtClean="0"/>
              <a:t>Определение, выбор (и решение) ключевых технических проблем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0677" y="4967436"/>
            <a:ext cx="5027587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Оперативно-физический уровень</a:t>
            </a:r>
          </a:p>
          <a:p>
            <a:pPr algn="ctr"/>
            <a:r>
              <a:rPr lang="ru-RU" sz="1400" dirty="0" smtClean="0"/>
              <a:t>Определение и решение физико-технических проблем</a:t>
            </a:r>
            <a:endParaRPr lang="ru-RU" sz="1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084168" y="4415408"/>
            <a:ext cx="792088" cy="5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4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орядок </a:t>
            </a:r>
            <a:r>
              <a:rPr lang="ru-RU" sz="2800" dirty="0"/>
              <a:t>изучения инструментария классической</a:t>
            </a:r>
            <a:br>
              <a:rPr lang="ru-RU" sz="2800" dirty="0"/>
            </a:br>
            <a:r>
              <a:rPr lang="ru-RU" sz="2800" dirty="0"/>
              <a:t>ТРИЗ обусловлен следующими преимуществами: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1. Методы оперативного уровня в наибольшей степени опираются на </a:t>
            </a:r>
            <a:r>
              <a:rPr lang="ru-RU" dirty="0" smtClean="0"/>
              <a:t>практику</a:t>
            </a:r>
            <a:r>
              <a:rPr lang="ru-RU" dirty="0"/>
              <a:t>, и поэтому их первоочередное освоение позволяет быстрее </a:t>
            </a:r>
            <a:r>
              <a:rPr lang="ru-RU" dirty="0" smtClean="0"/>
              <a:t>начать применение </a:t>
            </a:r>
            <a:r>
              <a:rPr lang="ru-RU" dirty="0"/>
              <a:t>инструментов ТРИЗ для решения практических задач (</a:t>
            </a:r>
            <a:r>
              <a:rPr lang="ru-RU" dirty="0" smtClean="0"/>
              <a:t>сначала несложных).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Знание оперативного уровня служит основой для понимания идей и </a:t>
            </a:r>
            <a:r>
              <a:rPr lang="ru-RU" dirty="0" smtClean="0"/>
              <a:t>методов </a:t>
            </a:r>
            <a:r>
              <a:rPr lang="ru-RU" dirty="0"/>
              <a:t>высших уровней, так как изучение идет в направлении от более </a:t>
            </a:r>
            <a:r>
              <a:rPr lang="ru-RU" dirty="0" smtClean="0"/>
              <a:t>простого </a:t>
            </a:r>
            <a:r>
              <a:rPr lang="ru-RU" dirty="0"/>
              <a:t>и практичного к более сложному и абстрактному.</a:t>
            </a:r>
          </a:p>
          <a:p>
            <a:pPr marL="0" indent="0" algn="just">
              <a:buNone/>
            </a:pPr>
            <a:r>
              <a:rPr lang="ru-RU" dirty="0"/>
              <a:t>3. При последующем изучении тактического и стратегического уровней </a:t>
            </a:r>
            <a:r>
              <a:rPr lang="ru-RU" dirty="0" smtClean="0"/>
              <a:t>на практических </a:t>
            </a:r>
            <a:r>
              <a:rPr lang="ru-RU" dirty="0"/>
              <a:t>примерах еще больше закрепляется навык применения </a:t>
            </a:r>
            <a:r>
              <a:rPr lang="ru-RU" dirty="0" smtClean="0"/>
              <a:t>оперативного </a:t>
            </a:r>
            <a:r>
              <a:rPr lang="ru-RU" dirty="0"/>
              <a:t>инструментария.</a:t>
            </a:r>
          </a:p>
          <a:p>
            <a:pPr marL="0" indent="0" algn="just">
              <a:buNone/>
            </a:pPr>
            <a:r>
              <a:rPr lang="ru-RU" dirty="0"/>
              <a:t>4. О</a:t>
            </a:r>
            <a:r>
              <a:rPr lang="ru-RU" dirty="0" smtClean="0"/>
              <a:t>перативный </a:t>
            </a:r>
            <a:r>
              <a:rPr lang="ru-RU" dirty="0"/>
              <a:t>уровень наиболее полно и убедительно </a:t>
            </a:r>
            <a:r>
              <a:rPr lang="ru-RU" dirty="0" smtClean="0"/>
              <a:t>разработан, что </a:t>
            </a:r>
            <a:r>
              <a:rPr lang="ru-RU" dirty="0"/>
              <a:t>ускоряет формирование </a:t>
            </a:r>
            <a:r>
              <a:rPr lang="ru-RU" dirty="0" smtClean="0"/>
              <a:t>уверенности </a:t>
            </a:r>
            <a:r>
              <a:rPr lang="ru-RU" dirty="0"/>
              <a:t>в конструктивности и </a:t>
            </a:r>
            <a:r>
              <a:rPr lang="ru-RU" dirty="0" smtClean="0"/>
              <a:t>эффективности </a:t>
            </a:r>
            <a:r>
              <a:rPr lang="ru-RU" dirty="0"/>
              <a:t>ТРИЗ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390926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4288"/>
            <a:ext cx="8296275" cy="682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6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902</TotalTime>
  <Words>757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Лекция 4  От практики к теории ? </vt:lpstr>
      <vt:lpstr>НАВИГАЦИЯ МЫШЛЕНИЯ</vt:lpstr>
      <vt:lpstr>Презентация PowerPoint</vt:lpstr>
      <vt:lpstr>Фундамент классической ТРИЗ – три практических решения:</vt:lpstr>
      <vt:lpstr>Презентация PowerPoint</vt:lpstr>
      <vt:lpstr>Презентация PowerPoint</vt:lpstr>
      <vt:lpstr>Три иерархического уровня теоретического и практического инструментария ТРИЗ</vt:lpstr>
      <vt:lpstr>Порядок изучения инструментария классической ТРИЗ обусловлен следующими преимуществами: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66</cp:revision>
  <dcterms:created xsi:type="dcterms:W3CDTF">2018-01-18T17:21:20Z</dcterms:created>
  <dcterms:modified xsi:type="dcterms:W3CDTF">2018-10-17T05:52:51Z</dcterms:modified>
</cp:coreProperties>
</file>